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76" r:id="rId5"/>
    <p:sldId id="257" r:id="rId6"/>
    <p:sldId id="274" r:id="rId7"/>
    <p:sldId id="271" r:id="rId8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7FAC"/>
    <a:srgbClr val="1D4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47" autoAdjust="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410AF-BB84-4315-9CC0-6FA72E8F9EB3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201" y="3271103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83836-05CD-48EF-8A4A-5C96ED8384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518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>
                <a:effectLst/>
              </a:rPr>
              <a:t>Letošní termíny Klíčová akce 1</a:t>
            </a:r>
            <a:endParaRPr lang="cs-CZ" dirty="0">
              <a:effectLst/>
            </a:endParaRPr>
          </a:p>
          <a:p>
            <a:r>
              <a:rPr lang="cs-CZ" dirty="0">
                <a:effectLst/>
              </a:rPr>
              <a:t>Mobilita jednotlivců v oblasti vysokoškolského vzdělávání</a:t>
            </a:r>
          </a:p>
          <a:p>
            <a:r>
              <a:rPr lang="cs-CZ" dirty="0">
                <a:effectLst/>
              </a:rPr>
              <a:t>19. února 2025, 12:00</a:t>
            </a:r>
          </a:p>
          <a:p>
            <a:r>
              <a:rPr lang="cs-CZ" dirty="0">
                <a:effectLst/>
              </a:rPr>
              <a:t>Mobilita jednotlivců v oblasti odborného vzdělávání a přípravy, školního vzdělávání a vzdělávání dospělých</a:t>
            </a:r>
          </a:p>
          <a:p>
            <a:r>
              <a:rPr lang="cs-CZ" dirty="0">
                <a:effectLst/>
              </a:rPr>
              <a:t>19. února 2025, 12:00</a:t>
            </a:r>
          </a:p>
          <a:p>
            <a:r>
              <a:rPr lang="cs-CZ" dirty="0">
                <a:effectLst/>
              </a:rPr>
              <a:t>Mobilita jednotlivců v oblasti sportu</a:t>
            </a:r>
          </a:p>
          <a:p>
            <a:r>
              <a:rPr lang="cs-CZ" dirty="0">
                <a:effectLst/>
              </a:rPr>
              <a:t>12. února 2025, 12:00</a:t>
            </a:r>
          </a:p>
          <a:p>
            <a:r>
              <a:rPr lang="cs-CZ" dirty="0">
                <a:effectLst/>
              </a:rPr>
              <a:t>Mezinárodní mobilita zahrnující třetí země nepřidružené k programu</a:t>
            </a:r>
          </a:p>
          <a:p>
            <a:r>
              <a:rPr lang="cs-CZ" dirty="0">
                <a:effectLst/>
              </a:rPr>
              <a:t>19. února 2025, 12:00</a:t>
            </a:r>
          </a:p>
          <a:p>
            <a:r>
              <a:rPr lang="cs-CZ" dirty="0">
                <a:effectLst/>
              </a:rPr>
              <a:t>Akreditace Erasmus v oblasti odborného vzdělávání a přípravy, školního vzdělávání a vzdělávání dospělých</a:t>
            </a:r>
          </a:p>
          <a:p>
            <a:r>
              <a:rPr lang="cs-CZ" dirty="0">
                <a:effectLst/>
              </a:rPr>
              <a:t>1. října 2025, 12:00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83836-05CD-48EF-8A4A-5C96ED83847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808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1E2563-BB1B-60B1-07C3-E3EFD0659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9DECF67-E65A-5D8B-234A-B767C59C9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5B6A38-CBDE-3F8B-C826-A4DC82BC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ABDF43-FB55-3455-E76E-1BE02D1DB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7F7035D-9BA7-F578-8BCA-37F5E9BC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18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651D17-A8D1-A67C-F96C-9AE82DDA9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B060707-64D6-7D09-DD87-3995704F8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078BC5-4BCC-A82A-FCDC-AB2F30C57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942E46-5F70-4E25-4367-D6FC98581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1488CF-9447-24F9-047E-1B1757ED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970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AEAAFAD-6BEF-B68A-E25E-F505F93B0D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811FD0D-931A-31BA-9302-46C64E6EB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E212F7-63B8-9983-24A7-25140E733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6E0B12-F674-EC12-EB05-21C35D1AD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E718ED-048C-BBCD-F10C-9FD0260A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160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3B2A25-E524-77DB-B782-2053DF003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7A994C-99FF-D441-E48A-AAA2D240B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A6C467-673B-C6CF-F0CA-7E938CFD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9A36DD-DFF8-23C7-3B30-8C898430F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FBAD6F-73A0-497C-B10A-FA089F9C2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737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964D9D-6313-79D0-2715-24A2C7D49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EEB033-FFDA-1133-BFF3-B1ED40965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011CB2E-F469-E1C1-C5B5-BB9E08E9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8293C3-E0F3-864A-D7C0-3FB6D67C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B8C43B-29C8-7475-B3CF-BA24948E5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6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DC1C43-A04B-69AC-0E30-741433FD3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E8629C-D5A0-A97B-7596-3F1AB4EE4C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7994065-3F95-AD78-2AB4-0BDD85C2D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54949D6-AF88-CCD1-15E4-D81EB3DCA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B18825-2287-4202-4426-B8D5C1466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6E27F53-F303-93C6-C40B-6E7C5C975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46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E6074-6DBF-3846-83BC-D0AA60AE3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564682-BB31-3A58-8A4F-34BB98207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7D33786-F183-1775-18A7-0660AA7BB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9F8C1E5-F468-0169-9A18-F61E12371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F77B8EB-58E0-313E-EEB4-71E5ED824F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9219379-FD20-C279-AF27-31DD597BF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AAE9F6C-76BA-0B52-880E-435C7DAC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A5E2306-874D-26EC-1CD1-26AA52B8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157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F86E53-B623-530D-CEEE-4F961D2A2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7A2A4B3-4315-98EC-1A97-18F526B22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379550F-FCFE-17E8-BD41-D753CF8F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1D4E68-56AF-D5E7-F012-04779FFA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869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B38F41A-768C-BF38-74BD-6F8D1BAEB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C22ADA1-CC2C-014C-F563-ABBFBF3EC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DD26ECE-87BE-F0F7-98D3-22C1E10D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6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68CEC-60DA-4D0E-DC87-1E9B3F3AF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6CAF42-D035-07D6-8F18-EFEC83EED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3437F82-B815-D68C-EDE1-9E36D5DAF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03BDAFB-7C6C-E880-19F3-D80056EA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32F42BE-8281-EC84-45A8-726326B1E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58E9A1A-856B-56AF-B729-E7F78E4E1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28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C01E4F-E147-09AC-F0CB-88D4D936A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BDA3C31-EAED-2AAC-A8C6-91D36AA37A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A4178BA-9BF4-93D4-5202-CA1B41092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596E32C-FC6D-536A-F693-5EB65DEA8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16D9896-D54C-8B29-0DE3-A269FEA8D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D2375D9-E6DC-14E8-3461-AAD14D991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E13CFAA-2AAA-2CAD-870A-F2AB934C6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E47E19-B165-CB4F-85E7-BE21D3E48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98929D-00A5-BE0B-5578-76EE772EFA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53A374-5493-46C8-BA5A-35F7C27CB902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B56796A-84A0-9574-B68D-4AFDE29BA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615998-B144-0EDE-5510-11D2B0AA8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14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zdenka.belluzzo@kraj-lbc.cz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radka.antoniova@kraj-lbc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agdalena.zabranska@kraj-lbc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adacevia.cz/nabidka-programu/fond-t-mobile/komunita-oporou-dusevnimu-zdravi/" TargetMode="External"/><Relationship Id="rId4" Type="http://schemas.openxmlformats.org/officeDocument/2006/relationships/hyperlink" Target="https://www.nadacecez.cz/cs/vyhlasovana-grantova-rizeni/wellbeing-ve-vzdelavani-23292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1EF03C-CE4E-83D9-971C-443E9C890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34790F99-C881-47C9-B3DC-C959D4418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EED8D03E-F375-4E67-B932-FF9B007B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344152" y="387180"/>
            <a:ext cx="3850317" cy="6538623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defTabSz="457200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F4EA53F-350C-82D6-DBC0-B19DB7B025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233" y="1550894"/>
            <a:ext cx="5763938" cy="2115297"/>
          </a:xfrm>
        </p:spPr>
        <p:txBody>
          <a:bodyPr>
            <a:normAutofit/>
          </a:bodyPr>
          <a:lstStyle/>
          <a:p>
            <a:pPr algn="l"/>
            <a:r>
              <a:rPr lang="cs-CZ" sz="4400" b="1" dirty="0">
                <a:solidFill>
                  <a:srgbClr val="0B7FAC"/>
                </a:solidFill>
              </a:rPr>
              <a:t>PROJEKTY OŠMTS LK</a:t>
            </a:r>
            <a:br>
              <a:rPr lang="cs-CZ" sz="4400" b="1" dirty="0">
                <a:solidFill>
                  <a:srgbClr val="0B7FAC"/>
                </a:solidFill>
              </a:rPr>
            </a:br>
            <a:r>
              <a:rPr lang="pl-PL" sz="3600" b="1" dirty="0">
                <a:solidFill>
                  <a:srgbClr val="0B7FAC"/>
                </a:solidFill>
              </a:rPr>
              <a:t>Oddělení strategií, koncepcí a projektů</a:t>
            </a:r>
            <a:endParaRPr lang="cs-CZ" sz="3400" b="1" dirty="0">
              <a:solidFill>
                <a:srgbClr val="0B7FAC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A8B44DF-9104-06A9-7871-A7307F9664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6233" y="3886200"/>
            <a:ext cx="4962238" cy="1695450"/>
          </a:xfr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cs-CZ" b="1" dirty="0">
              <a:solidFill>
                <a:srgbClr val="1D4EA0"/>
              </a:solidFill>
            </a:endParaRPr>
          </a:p>
          <a:p>
            <a:pPr algn="l">
              <a:lnSpc>
                <a:spcPct val="110000"/>
              </a:lnSpc>
              <a:spcBef>
                <a:spcPts val="600"/>
              </a:spcBef>
            </a:pPr>
            <a:endParaRPr lang="cs-CZ" dirty="0"/>
          </a:p>
          <a:p>
            <a:pPr algn="l">
              <a:lnSpc>
                <a:spcPct val="110000"/>
              </a:lnSpc>
              <a:spcBef>
                <a:spcPts val="600"/>
              </a:spcBef>
            </a:pPr>
            <a:endParaRPr lang="cs-CZ" dirty="0"/>
          </a:p>
          <a:p>
            <a:pPr algn="l">
              <a:lnSpc>
                <a:spcPct val="110000"/>
              </a:lnSpc>
              <a:spcBef>
                <a:spcPts val="600"/>
              </a:spcBef>
            </a:pPr>
            <a:endParaRPr lang="cs-CZ" dirty="0"/>
          </a:p>
          <a:p>
            <a:pPr algn="l">
              <a:lnSpc>
                <a:spcPct val="110000"/>
              </a:lnSpc>
              <a:spcBef>
                <a:spcPts val="600"/>
              </a:spcBef>
            </a:pPr>
            <a:endParaRPr lang="cs-CZ" dirty="0"/>
          </a:p>
          <a:p>
            <a:pPr algn="l">
              <a:lnSpc>
                <a:spcPct val="110000"/>
              </a:lnSpc>
              <a:spcBef>
                <a:spcPts val="600"/>
              </a:spcBef>
            </a:pPr>
            <a:r>
              <a:rPr lang="cs-CZ" i="1" dirty="0">
                <a:solidFill>
                  <a:srgbClr val="0B7FAC"/>
                </a:solidFill>
              </a:rPr>
              <a:t>Bc. Zdeňka Belluzzo, vedoucí oddělení projektů OŠMTS, KULK</a:t>
            </a:r>
          </a:p>
          <a:p>
            <a:pPr algn="l">
              <a:lnSpc>
                <a:spcPct val="110000"/>
              </a:lnSpc>
              <a:spcBef>
                <a:spcPts val="600"/>
              </a:spcBef>
            </a:pPr>
            <a:r>
              <a:rPr lang="cs-CZ" i="1" dirty="0">
                <a:solidFill>
                  <a:srgbClr val="0B7FAC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zdenka.belluzzo@kraj-lbc.cz</a:t>
            </a:r>
            <a:r>
              <a:rPr lang="cs-CZ" i="1" dirty="0">
                <a:solidFill>
                  <a:srgbClr val="0B7FAC"/>
                </a:solidFill>
              </a:rPr>
              <a:t>, tel: 485 226 142, 770 178 728</a:t>
            </a:r>
          </a:p>
        </p:txBody>
      </p:sp>
      <p:pic>
        <p:nvPicPr>
          <p:cNvPr id="7" name="Obrázek 6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C3C174F0-49F0-FAF4-3B74-D1DD9E92C0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86" t="30762" r="-1467" b="33735"/>
          <a:stretch>
            <a:fillRect/>
          </a:stretch>
        </p:blipFill>
        <p:spPr>
          <a:xfrm>
            <a:off x="7314611" y="4914919"/>
            <a:ext cx="4371155" cy="50612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A294A5AA-6841-CE61-F7A7-6A74CBC4D5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4611" y="4002943"/>
            <a:ext cx="4371155" cy="404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5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19507F-3A16-BC1B-C4F6-1FF135B4A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270" y="820132"/>
            <a:ext cx="11499459" cy="55995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200" b="1" dirty="0">
                <a:solidFill>
                  <a:srgbClr val="1D4EA0"/>
                </a:solidFill>
              </a:rPr>
              <a:t>PROJEKT NAPLŇOVÁNÍ DLOUHODOBÉHO ZÁMĚRU VZDĚLÁVÁNÍ LIBERECKÉHO KRAJE 2024-2028</a:t>
            </a:r>
            <a:endParaRPr lang="cs-CZ" sz="2200" b="1" i="1" dirty="0">
              <a:solidFill>
                <a:srgbClr val="1D4EA0"/>
              </a:solidFill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rgbClr val="1D4EA0"/>
                </a:solidFill>
              </a:rPr>
              <a:t>Realizace projektu:</a:t>
            </a:r>
            <a:endParaRPr lang="cs-CZ" sz="2000" dirty="0">
              <a:cs typeface="Calibri" panose="020F0502020204030204" pitchFamily="34" charset="0"/>
            </a:endParaRPr>
          </a:p>
          <a:p>
            <a:r>
              <a:rPr lang="cs-CZ" sz="1600" dirty="0">
                <a:cs typeface="Calibri" panose="020F0502020204030204" pitchFamily="34" charset="0"/>
              </a:rPr>
              <a:t>1. ledna 2025 – 30. června 2028, rozhodnutí o poskytnutí dotace LK 10.9.2025</a:t>
            </a:r>
          </a:p>
          <a:p>
            <a:r>
              <a:rPr lang="cs-CZ" sz="1600" kern="0" dirty="0"/>
              <a:t>Registrační číslo projektu CZ.02.02.XX/00/23_018/0013862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1D4EA0"/>
                </a:solidFill>
                <a:cs typeface="Calibri" panose="020F0502020204030204" pitchFamily="34" charset="0"/>
              </a:rPr>
              <a:t>Informace pro partnery projektu:</a:t>
            </a:r>
            <a:endParaRPr lang="cs-CZ" sz="1600" kern="0" dirty="0"/>
          </a:p>
          <a:p>
            <a:pPr marL="0" lvl="0" indent="0" algn="just">
              <a:buNone/>
            </a:pPr>
            <a:r>
              <a:rPr lang="cs-CZ" sz="1600" b="1" dirty="0"/>
              <a:t>Kontrola a finance:</a:t>
            </a:r>
            <a:r>
              <a:rPr lang="cs-CZ" sz="1600" dirty="0"/>
              <a:t> </a:t>
            </a:r>
          </a:p>
          <a:p>
            <a:pPr algn="just"/>
            <a:r>
              <a:rPr lang="cs-CZ" sz="1600" dirty="0"/>
              <a:t>Probíhá kontrola dokladů za I. monitorovací období ze strany MŠMT, výstupy hodnocení – předpoklad 06-07/2026, následně bude zajištěna další zálohová platba pro partnery projektu – předpoklad 08/2026</a:t>
            </a:r>
          </a:p>
          <a:p>
            <a:pPr marL="0" lvl="0" indent="0" algn="just">
              <a:buNone/>
            </a:pPr>
            <a:r>
              <a:rPr lang="cs-CZ" sz="1600" b="1" dirty="0"/>
              <a:t>Harmonizační pobyty:</a:t>
            </a:r>
            <a:r>
              <a:rPr lang="cs-CZ" sz="1600" dirty="0"/>
              <a:t> </a:t>
            </a:r>
          </a:p>
          <a:p>
            <a:pPr lvl="0" algn="just"/>
            <a:r>
              <a:rPr lang="cs-CZ" sz="1600" dirty="0"/>
              <a:t>Realizaci pobytů ve školním roce 2026/2027 je nutné sčítat s harmonizačními pobyty z loňského roku (sčítá se období 12 měsíců v rámci veřejných zakázek pravidelné povahy), nutné oslovit 3 dodavatele služeb a doložit průzkum trhu, pokud v součtu překročí částku 750.000 Kč bez DPH (dle pravidel projektu NDZ) je nutné realizovat veřejnou zakázku – IL + profil zadavatele</a:t>
            </a:r>
          </a:p>
          <a:p>
            <a:pPr marL="0" lvl="0" indent="0" algn="just">
              <a:buNone/>
            </a:pPr>
            <a:r>
              <a:rPr lang="cs-CZ" sz="1600" b="1" dirty="0"/>
              <a:t>Nové dotazníky a SharePoint:</a:t>
            </a:r>
            <a:r>
              <a:rPr lang="cs-CZ" sz="1600" dirty="0"/>
              <a:t> </a:t>
            </a:r>
          </a:p>
          <a:p>
            <a:pPr lvl="0" algn="just"/>
            <a:r>
              <a:rPr lang="cs-CZ" sz="1600" dirty="0"/>
              <a:t>Příprava dotazníků k harmonizačním pobytům s QR kódy budou vloženy do složek  na </a:t>
            </a:r>
            <a:r>
              <a:rPr lang="cs-CZ" sz="1600" dirty="0" err="1"/>
              <a:t>SharePointu</a:t>
            </a:r>
            <a:r>
              <a:rPr lang="cs-CZ" sz="1600" dirty="0"/>
              <a:t> -  nejpozději 08/2026</a:t>
            </a:r>
          </a:p>
          <a:p>
            <a:pPr marL="0" lvl="0" indent="0" algn="just">
              <a:buNone/>
            </a:pPr>
            <a:r>
              <a:rPr lang="cs-CZ" sz="1600" b="1" dirty="0"/>
              <a:t>Vizuální identita:</a:t>
            </a:r>
            <a:r>
              <a:rPr lang="cs-CZ" sz="1600" dirty="0"/>
              <a:t> </a:t>
            </a:r>
          </a:p>
          <a:p>
            <a:pPr lvl="0" algn="just"/>
            <a:r>
              <a:rPr lang="cs-CZ" sz="1600" dirty="0"/>
              <a:t>Od 1. 5. 2025 změna loga  MŠMT, aktualizované dokumenty budou vloženy do složek  na </a:t>
            </a:r>
            <a:r>
              <a:rPr lang="cs-CZ" sz="1600" dirty="0" err="1"/>
              <a:t>SharePointu</a:t>
            </a:r>
            <a:r>
              <a:rPr lang="cs-CZ" sz="1600" dirty="0"/>
              <a:t> v průběhu května </a:t>
            </a:r>
          </a:p>
          <a:p>
            <a:pPr algn="just"/>
            <a:endParaRPr lang="cs-CZ" sz="1600" dirty="0"/>
          </a:p>
          <a:p>
            <a:endParaRPr lang="cs-CZ" sz="2000" dirty="0"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3200" dirty="0"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3D2D6CDD-A376-976C-0F55-280C27E20E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18" b="35233"/>
          <a:stretch/>
        </p:blipFill>
        <p:spPr>
          <a:xfrm>
            <a:off x="4074032" y="191714"/>
            <a:ext cx="4036340" cy="460373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0C251EB1-81FD-27FC-2A4B-46647158FD09}"/>
              </a:ext>
            </a:extLst>
          </p:cNvPr>
          <p:cNvSpPr/>
          <p:nvPr/>
        </p:nvSpPr>
        <p:spPr>
          <a:xfrm>
            <a:off x="346270" y="6493597"/>
            <a:ext cx="11499459" cy="300658"/>
          </a:xfrm>
          <a:prstGeom prst="rect">
            <a:avLst/>
          </a:prstGeom>
          <a:solidFill>
            <a:srgbClr val="1D4E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91440" tIns="45720" rIns="91440" bIns="4572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Naplňování dlouhodobého záměru vzdělávání Libereckého kraje 2024-2028;  registrační číslo projektu CZ.02.02.XX/</a:t>
            </a:r>
            <a:r>
              <a:rPr lang="cs-CZ" sz="1200" kern="0" dirty="0">
                <a:solidFill>
                  <a:prstClr val="white"/>
                </a:solidFill>
                <a:latin typeface="+mj-lt"/>
              </a:rPr>
              <a:t>00/23_018/0013862</a:t>
            </a:r>
            <a:endParaRPr kumimoji="0" lang="cs-CZ" sz="1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57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65B8D8-DBAB-64F5-080F-860842BA0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4777"/>
            <a:ext cx="10515600" cy="1325563"/>
          </a:xfrm>
        </p:spPr>
        <p:txBody>
          <a:bodyPr>
            <a:normAutofit/>
          </a:bodyPr>
          <a:lstStyle/>
          <a:p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1D4EA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PROJEKT PODPORY ŠKOLNÍHO STRAVOVÁNÍ V LIBERECKÉM KRAJI PRO ŠKOLNÍ ROK 2026 - 2027                                                                                         OP Z+</a:t>
            </a: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EE7555-DC09-F6B1-7EB0-C266FF946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4773"/>
            <a:ext cx="10515600" cy="411218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2100" b="1" dirty="0">
                <a:solidFill>
                  <a:srgbClr val="1D4EA0"/>
                </a:solidFill>
              </a:rPr>
              <a:t>Cílová skupina:</a:t>
            </a:r>
          </a:p>
          <a:p>
            <a:pPr algn="just"/>
            <a:r>
              <a:rPr lang="cs-CZ" sz="2100" kern="1600" dirty="0">
                <a:ea typeface="Times New Roman" panose="02020603050405020304" pitchFamily="18" charset="0"/>
                <a:cs typeface="Arial" panose="020B0604020202020204" pitchFamily="34" charset="0"/>
              </a:rPr>
              <a:t>Děti, žáci a studenti ve věku 2 -19 let, kteří jsou zapojeni do vzdělávání</a:t>
            </a:r>
            <a:r>
              <a:rPr lang="cs-CZ" sz="21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(MŠ, ZŠ, SŠ</a:t>
            </a:r>
            <a:r>
              <a:rPr lang="cs-CZ" sz="2100" kern="100" dirty="0">
                <a:ea typeface="Aptos" panose="020B0004020202020204" pitchFamily="34" charset="0"/>
                <a:cs typeface="Times New Roman" panose="02020603050405020304" pitchFamily="18" charset="0"/>
              </a:rPr>
              <a:t>) nebo navštěvují domovy mládeže/internátní zařízení bez ohledu na zřizovatele</a:t>
            </a:r>
          </a:p>
          <a:p>
            <a:pPr marL="0" indent="0">
              <a:buNone/>
            </a:pPr>
            <a:r>
              <a:rPr lang="cs-CZ" sz="2100" b="1" dirty="0">
                <a:solidFill>
                  <a:srgbClr val="1D4EA0"/>
                </a:solidFill>
              </a:rPr>
              <a:t>Žadatel/zákonný zástupce musí být příjemcem jedné z uvedených dávek Úřadu práce:</a:t>
            </a:r>
          </a:p>
          <a:p>
            <a:r>
              <a:rPr lang="cs-CZ" sz="2100" kern="100" dirty="0">
                <a:ea typeface="Aptos" panose="020B0004020202020204" pitchFamily="34" charset="0"/>
                <a:cs typeface="Times New Roman" panose="02020603050405020304" pitchFamily="18" charset="0"/>
              </a:rPr>
              <a:t>Dávky státní sociální podpory – přídavek na dítě ( bude součástí tzn. „</a:t>
            </a:r>
            <a:r>
              <a:rPr lang="cs-CZ" sz="2100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Superdávky</a:t>
            </a:r>
            <a:r>
              <a:rPr lang="cs-CZ" sz="2100" kern="100" dirty="0">
                <a:ea typeface="Aptos" panose="020B0004020202020204" pitchFamily="34" charset="0"/>
                <a:cs typeface="Times New Roman" panose="02020603050405020304" pitchFamily="18" charset="0"/>
              </a:rPr>
              <a:t>“)</a:t>
            </a:r>
          </a:p>
          <a:p>
            <a:r>
              <a:rPr lang="cs-CZ" sz="2100" kern="100" dirty="0">
                <a:ea typeface="Aptos" panose="020B0004020202020204" pitchFamily="34" charset="0"/>
                <a:cs typeface="Times New Roman" panose="02020603050405020304" pitchFamily="18" charset="0"/>
              </a:rPr>
              <a:t>Dávky humanitární pomoci vyplácené cizincům s dočasnou ochranou</a:t>
            </a:r>
          </a:p>
          <a:p>
            <a:r>
              <a:rPr lang="cs-CZ" sz="2100" kern="100" dirty="0">
                <a:ea typeface="Aptos" panose="020B0004020202020204" pitchFamily="34" charset="0"/>
                <a:cs typeface="Times New Roman" panose="02020603050405020304" pitchFamily="18" charset="0"/>
              </a:rPr>
              <a:t>Nově </a:t>
            </a:r>
            <a:r>
              <a:rPr lang="cs-CZ" sz="2100" dirty="0"/>
              <a:t>bude možné podpořit i žadatele, u kterých ředitel školy může potvrdit čestným prohlášením, že se dítě/rodina nachází v nepříznivé finanční situaci a doporučuje dávku poskytnout</a:t>
            </a:r>
            <a:endParaRPr lang="cs-CZ" sz="21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100" b="1" dirty="0">
                <a:solidFill>
                  <a:srgbClr val="1D4EA0"/>
                </a:solidFill>
              </a:rPr>
              <a:t>Žadatel dokládá:</a:t>
            </a:r>
          </a:p>
          <a:p>
            <a:r>
              <a:rPr lang="cs-CZ" sz="2100" kern="100" dirty="0">
                <a:ea typeface="Aptos" panose="020B0004020202020204" pitchFamily="34" charset="0"/>
                <a:cs typeface="Times New Roman" panose="02020603050405020304" pitchFamily="18" charset="0"/>
              </a:rPr>
              <a:t>Čestné prohlášení k bezplatnému stravování </a:t>
            </a:r>
          </a:p>
          <a:p>
            <a:pPr algn="just"/>
            <a:r>
              <a:rPr lang="cs-CZ" sz="2100" kern="100" dirty="0">
                <a:ea typeface="Aptos" panose="020B0004020202020204" pitchFamily="34" charset="0"/>
                <a:cs typeface="Times New Roman" panose="02020603050405020304" pitchFamily="18" charset="0"/>
              </a:rPr>
              <a:t>Kopii rozhodnutí o poskytnutí dávek z Úřadu práce (toto potvrzení žadatel dokládá pouze jednou při podání žádosti)</a:t>
            </a:r>
          </a:p>
          <a:p>
            <a:pPr algn="just"/>
            <a:r>
              <a:rPr lang="cs-CZ" sz="2100" kern="100" dirty="0">
                <a:ea typeface="Aptos" panose="020B0004020202020204" pitchFamily="34" charset="0"/>
                <a:cs typeface="Times New Roman" panose="02020603050405020304" pitchFamily="18" charset="0"/>
              </a:rPr>
              <a:t>Informace pro žadatele včetně formulářů jsou k dispozici na EDULK </a:t>
            </a:r>
          </a:p>
          <a:p>
            <a:pPr marL="0" indent="0">
              <a:buNone/>
            </a:pPr>
            <a:r>
              <a:rPr lang="cs-CZ" sz="2100" b="1" dirty="0">
                <a:solidFill>
                  <a:srgbClr val="1D4EA0"/>
                </a:solidFill>
              </a:rPr>
              <a:t>Kontaktní osoba KULK: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cs-CZ" sz="2100" dirty="0"/>
              <a:t>Ing. Radka Antoniová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cs-CZ" sz="2100" i="1" dirty="0">
                <a:hlinkClick r:id="rId2"/>
              </a:rPr>
              <a:t>radka.antoniova@kraj-lbc.cz</a:t>
            </a:r>
            <a:r>
              <a:rPr lang="cs-CZ" sz="2100" i="1" dirty="0"/>
              <a:t>, tel: 485 226 720</a:t>
            </a:r>
            <a:endParaRPr lang="cs-CZ" sz="21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1D4EA0"/>
              </a:solidFill>
            </a:endParaRPr>
          </a:p>
          <a:p>
            <a:pPr marL="0" indent="0">
              <a:buNone/>
            </a:pPr>
            <a:endParaRPr lang="cs-CZ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800" kern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kern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cs-CZ" sz="2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D773104-D62B-0B78-16FF-1259F593F6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9975" y="336945"/>
            <a:ext cx="4981632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0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1F3BB-B099-9C3B-BFEA-5BAA43912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A24259-CD19-E0D9-71BD-C48031E3A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269" y="886121"/>
            <a:ext cx="11499459" cy="5496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1D4EA0"/>
                </a:solidFill>
              </a:rPr>
              <a:t>PROJEKT ZVYŠOVÁNÍ BEZPEČNOSTI ŠKOL V LIBERECKÉM KRAJI </a:t>
            </a:r>
            <a:br>
              <a:rPr lang="cs-CZ" sz="2400" b="1" dirty="0">
                <a:solidFill>
                  <a:srgbClr val="1D4EA0"/>
                </a:solidFill>
              </a:rPr>
            </a:br>
            <a:r>
              <a:rPr lang="cs-CZ" sz="2400" b="1" dirty="0">
                <a:solidFill>
                  <a:srgbClr val="1D4EA0"/>
                </a:solidFill>
              </a:rPr>
              <a:t>2025 – 2026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1D4EA0"/>
                </a:solidFill>
              </a:rPr>
              <a:t>Realizace činností:</a:t>
            </a:r>
          </a:p>
          <a:p>
            <a:r>
              <a:rPr lang="cs-CZ" sz="1600" dirty="0"/>
              <a:t>Probíhají nácviky ve školách, revize bezpečnostních </a:t>
            </a:r>
            <a:r>
              <a:rPr lang="cs-CZ" sz="1600"/>
              <a:t>plánů atd.</a:t>
            </a:r>
          </a:p>
          <a:p>
            <a:r>
              <a:rPr lang="cs-CZ" sz="1600" dirty="0"/>
              <a:t>10. 6. 2026 se koná seminář na téma „Bezpečnost ve školách“, který je určen pro zástupce škol a školských zařízení, informace budou zveřejněny na EDULK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1D4EA0"/>
                </a:solidFill>
              </a:rPr>
              <a:t>Kontaktní osoba KULK: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cs-CZ" sz="1600" dirty="0"/>
              <a:t>Mgr. Magdalena Zábranská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cs-CZ" sz="1600" i="1" dirty="0">
                <a:hlinkClick r:id="rId3"/>
              </a:rPr>
              <a:t>magdalena.zabranska@kraj-lbc.cz</a:t>
            </a:r>
            <a:r>
              <a:rPr lang="cs-CZ" sz="1600" i="1" dirty="0"/>
              <a:t>, tel: 485 226 474</a:t>
            </a:r>
          </a:p>
          <a:p>
            <a:pPr marL="0" indent="0">
              <a:buNone/>
            </a:pPr>
            <a:endParaRPr lang="cs-CZ" sz="2400" b="1" dirty="0">
              <a:solidFill>
                <a:srgbClr val="1D4EA0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1D4EA0"/>
                </a:solidFill>
              </a:rPr>
              <a:t>GRANTY ČEZ, T-MOBILE:</a:t>
            </a:r>
          </a:p>
          <a:p>
            <a:r>
              <a:rPr lang="cs-CZ" sz="1600" dirty="0"/>
              <a:t>K podání žádosti stačí souhlas zřizovatele na příslušném formuláři, </a:t>
            </a:r>
            <a:r>
              <a:rPr lang="cs-CZ" sz="1600" u="sng" dirty="0"/>
              <a:t>v případě poskytnutí dotace PO LK je nutné následně schválit v Radě kraje nabytí daru po předchozím souhlasu zřizovatele.</a:t>
            </a:r>
          </a:p>
          <a:p>
            <a:r>
              <a:rPr lang="cs-CZ" sz="1600" u="sng" dirty="0">
                <a:hlinkClick r:id="rId4" tooltip="https://www.nadacecez.cz/cs/vyhlasovana-grantova-rizeni/wellbeing-ve-vzdelavani-232923"/>
              </a:rPr>
              <a:t>https://www.nadacecez.cz/cs/vyhlasovana-grantova-rizeni/wellbeing-ve-vzdelavani-232923</a:t>
            </a:r>
            <a:endParaRPr lang="cs-CZ" sz="1600" dirty="0"/>
          </a:p>
          <a:p>
            <a:r>
              <a:rPr lang="cs-CZ" sz="1600" u="sng" dirty="0">
                <a:hlinkClick r:id="rId5" tooltip="https://www.nadacevia.cz/nabidka-programu/fond-t-mobile/komunita-oporou-dusevnimu-zdravi/"/>
              </a:rPr>
              <a:t>https://www.nadacevia.cz/nabidka-programu/fond-t-mobile/komunita-oporou-dusevnimu-zdravi/</a:t>
            </a:r>
            <a:endParaRPr lang="cs-CZ" sz="16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cs-CZ" sz="1600" kern="1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89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7FD1E938D47A40A4E900204873B165" ma:contentTypeVersion="15" ma:contentTypeDescription="Vytvoří nový dokument" ma:contentTypeScope="" ma:versionID="14b0b5d29dacb47151988267ac21ef93">
  <xsd:schema xmlns:xsd="http://www.w3.org/2001/XMLSchema" xmlns:xs="http://www.w3.org/2001/XMLSchema" xmlns:p="http://schemas.microsoft.com/office/2006/metadata/properties" xmlns:ns2="0e3b5985-ef31-4520-9726-e2e1122f2014" xmlns:ns3="84f84a79-a160-4599-988f-4fc1bffa2d0b" targetNamespace="http://schemas.microsoft.com/office/2006/metadata/properties" ma:root="true" ma:fieldsID="cc0ecc2994d4b70d2720f5afdc3979e4" ns2:_="" ns3:_="">
    <xsd:import namespace="0e3b5985-ef31-4520-9726-e2e1122f2014"/>
    <xsd:import namespace="84f84a79-a160-4599-988f-4fc1bffa2d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b5985-ef31-4520-9726-e2e1122f201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Sloupec zachycení celé taxonomie" ma:hidden="true" ma:list="{aa2f862a-b399-439f-b1e3-1ee849377f8b}" ma:internalName="TaxCatchAll" ma:showField="CatchAllData" ma:web="0e3b5985-ef31-4520-9726-e2e1122f20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f84a79-a160-4599-988f-4fc1bffa2d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Značky obrázků" ma:readOnly="false" ma:fieldId="{5cf76f15-5ced-4ddc-b409-7134ff3c332f}" ma:taxonomyMulti="true" ma:sspId="e314eb15-77f6-4063-ba20-f4687fd5fa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4f84a79-a160-4599-988f-4fc1bffa2d0b">
      <Terms xmlns="http://schemas.microsoft.com/office/infopath/2007/PartnerControls"/>
    </lcf76f155ced4ddcb4097134ff3c332f>
    <TaxCatchAll xmlns="0e3b5985-ef31-4520-9726-e2e1122f2014" xsi:nil="true"/>
  </documentManagement>
</p:properties>
</file>

<file path=customXml/itemProps1.xml><?xml version="1.0" encoding="utf-8"?>
<ds:datastoreItem xmlns:ds="http://schemas.openxmlformats.org/officeDocument/2006/customXml" ds:itemID="{DA367C65-21A8-4CE3-8ADE-835E80E82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b5985-ef31-4520-9726-e2e1122f2014"/>
    <ds:schemaRef ds:uri="84f84a79-a160-4599-988f-4fc1bffa2d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3CED11-A354-4F46-85CB-22630EBE1D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90FCE5-0860-43B8-BE87-E53E7D3182A0}">
  <ds:schemaRefs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0e3b5985-ef31-4520-9726-e2e1122f2014"/>
    <ds:schemaRef ds:uri="http://purl.org/dc/terms/"/>
    <ds:schemaRef ds:uri="84f84a79-a160-4599-988f-4fc1bffa2d0b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2735</TotalTime>
  <Words>644</Words>
  <Application>Microsoft Office PowerPoint</Application>
  <PresentationFormat>Širokoúhlá obrazovka</PresentationFormat>
  <Paragraphs>70</Paragraphs>
  <Slides>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Times New Roman</vt:lpstr>
      <vt:lpstr>Motiv Office</vt:lpstr>
      <vt:lpstr>PROJEKTY OŠMTS LK Oddělení strategií, koncepcí a projektů</vt:lpstr>
      <vt:lpstr>Prezentace aplikace PowerPoint</vt:lpstr>
      <vt:lpstr>PROJEKT PODPORY ŠKOLNÍHO STRAVOVÁNÍ V LIBERECKÉM KRAJI PRO ŠKOLNÍ ROK 2026 - 2027                                                                                         OP Z+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Mrázková Denisa</dc:creator>
  <cp:lastModifiedBy>Belluzzo Zdeňka</cp:lastModifiedBy>
  <cp:revision>57</cp:revision>
  <cp:lastPrinted>2026-04-29T06:35:43Z</cp:lastPrinted>
  <dcterms:created xsi:type="dcterms:W3CDTF">2025-02-28T07:04:50Z</dcterms:created>
  <dcterms:modified xsi:type="dcterms:W3CDTF">2026-04-29T06:39:10Z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0x010100367FD1E938D47A40A4E900204873B165</vt:lpwstr>
  </property>
  <property fmtid="{D5CDD505-2E9C-101B-9397-08002B2CF9AE}" pid="3" name="MediaServiceImageTags">
    <vt:lpwstr/>
  </property>
</Properties>
</file>